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5" r:id="rId2"/>
    <p:sldId id="313" r:id="rId3"/>
    <p:sldId id="310" r:id="rId4"/>
    <p:sldId id="311" r:id="rId5"/>
    <p:sldId id="312" r:id="rId6"/>
    <p:sldId id="314" r:id="rId7"/>
    <p:sldId id="315" r:id="rId8"/>
    <p:sldId id="316" r:id="rId9"/>
    <p:sldId id="317" r:id="rId10"/>
    <p:sldId id="318" r:id="rId11"/>
    <p:sldId id="319" r:id="rId12"/>
    <p:sldId id="320" r:id="rId13"/>
    <p:sldId id="321" r:id="rId14"/>
    <p:sldId id="322" r:id="rId15"/>
  </p:sldIdLst>
  <p:sldSz cx="12188825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29" autoAdjust="0"/>
  </p:normalViewPr>
  <p:slideViewPr>
    <p:cSldViewPr showGuides="1">
      <p:cViewPr varScale="1">
        <p:scale>
          <a:sx n="84" d="100"/>
          <a:sy n="84" d="100"/>
        </p:scale>
        <p:origin x="90" y="13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11/26/2022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11/26/2022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11/26/2022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11/26/2022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11/26/2022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11/26/2022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11/26/2022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11/26/2022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11/26/2022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11/26/2022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s.chrishardie.com/2013/01/meeting-room/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publicdomainpictures.net/en/view-image.php?image=125154&amp;picture=abstract-magical-backgroun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nunlimitedamountofmoney.com/what-is-micro-investing-how-it-works-what-you-need-to-know/aims_admin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u="sng" dirty="0"/>
              <a:t>Amazon Products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Lachandra Ash</a:t>
            </a:r>
          </a:p>
          <a:p>
            <a:r>
              <a:rPr lang="it-IT" dirty="0"/>
              <a:t>November 25, 2022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2753" y="2057400"/>
            <a:ext cx="6723231" cy="1371600"/>
          </a:xfrm>
        </p:spPr>
        <p:txBody>
          <a:bodyPr>
            <a:normAutofit/>
          </a:bodyPr>
          <a:lstStyle/>
          <a:p>
            <a:r>
              <a:rPr lang="en-US" b="1" u="sng" dirty="0">
                <a:effectLst/>
                <a:ea typeface="Calibri" panose="020F0502020204030204" pitchFamily="34" charset="0"/>
              </a:rPr>
              <a:t>Popular Products Rating Distribution</a:t>
            </a:r>
            <a:endParaRPr lang="en-US" b="1" u="sn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817E9-476B-8872-3340-52A914BFF0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92753" y="1905001"/>
            <a:ext cx="4256030" cy="41148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most popular products had 5.2 ratings, and the least popular products had 3.8 ratings.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6444FDD-FC3F-5C6B-A776-EE3209D4B24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12812" y="1524000"/>
            <a:ext cx="4883261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13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8994" y="2286000"/>
            <a:ext cx="4384505" cy="1371600"/>
          </a:xfrm>
        </p:spPr>
        <p:txBody>
          <a:bodyPr>
            <a:normAutofit/>
          </a:bodyPr>
          <a:lstStyle/>
          <a:p>
            <a:r>
              <a:rPr lang="en-US" b="1" u="sng" dirty="0">
                <a:effectLst/>
                <a:ea typeface="Calibri" panose="020F0502020204030204" pitchFamily="34" charset="0"/>
              </a:rPr>
              <a:t>Product Reviews Distribution</a:t>
            </a:r>
            <a:endParaRPr lang="en-US" b="1" u="sng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E27B74-8E66-27AB-6684-06400F41BF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6212" y="2590800"/>
            <a:ext cx="4162487" cy="24384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One product received the greatest number of reviews.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Most products received the least number of reviews.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6185F57-6E70-D90B-F39C-3E4E7F052A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29350" y="1905001"/>
            <a:ext cx="4419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50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022E6-294F-F4D3-8F3A-09803C937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5412" y="1295400"/>
            <a:ext cx="4706770" cy="1371600"/>
          </a:xfrm>
        </p:spPr>
        <p:txBody>
          <a:bodyPr>
            <a:normAutofit/>
          </a:bodyPr>
          <a:lstStyle/>
          <a:p>
            <a:r>
              <a:rPr lang="en-US" b="1" u="sng" dirty="0">
                <a:effectLst/>
                <a:ea typeface="Calibri" panose="020F0502020204030204" pitchFamily="34" charset="0"/>
              </a:rPr>
              <a:t>Reviews Vs. Products Available in Stock</a:t>
            </a:r>
            <a:endParaRPr lang="en-US" b="1" u="sng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FE4E4-11EC-1345-43B3-DA0FA7E0ED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5412" y="3060167"/>
            <a:ext cx="4419600" cy="4114800"/>
          </a:xfrm>
        </p:spPr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highest number of products available in stock has thirty reviews.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highest number of reviews has nineteen products available in stock.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least number of products available in stock has one review.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0F7743AC-80CE-7386-B327-35812EEAA13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06643" y="990600"/>
            <a:ext cx="4917907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1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49F8D-E17D-6D89-05BF-5A05D3C3F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98" y="2590800"/>
            <a:ext cx="4131214" cy="1371600"/>
          </a:xfrm>
        </p:spPr>
        <p:txBody>
          <a:bodyPr>
            <a:noAutofit/>
          </a:bodyPr>
          <a:lstStyle/>
          <a:p>
            <a:r>
              <a:rPr lang="en-US" b="1" u="sng" dirty="0">
                <a:effectLst/>
                <a:ea typeface="Calibri" panose="020F0502020204030204" pitchFamily="34" charset="0"/>
              </a:rPr>
              <a:t>Products Available in Stock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F88C3-B2CA-CD0D-7D74-44D4A45479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77398" y="4114800"/>
            <a:ext cx="4419599" cy="2604487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Two to three products are mostly in stock.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Content Placeholder 4" descr="Chart&#10;&#10;Description automatically generated with low confidence">
            <a:extLst>
              <a:ext uri="{FF2B5EF4-FFF2-40B4-BE49-F238E27FC236}">
                <a16:creationId xmlns:a16="http://schemas.microsoft.com/office/drawing/2014/main" id="{5C5ECC34-B1FF-F180-B3AA-80096D942E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29350" y="1928635"/>
            <a:ext cx="4419600" cy="406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429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BA49-CE20-32E9-FECE-CF07792B9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75754-E48E-5379-CFC9-6D8906F9611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products that were priced below fifty dollars were popular.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Disney and Lego manufacturers contained outlier price.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character and brand sub-category have outlier price.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used items were within the outlier price.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5-star rating range contained the highest number of popular brands.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There was only one product with the highest number of reviews.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highest number of products had the least number of reviews.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6" name="Content Placeholder 5" descr="A picture containing indoor, wooden, conference room&#10;&#10;Description automatically generated">
            <a:extLst>
              <a:ext uri="{FF2B5EF4-FFF2-40B4-BE49-F238E27FC236}">
                <a16:creationId xmlns:a16="http://schemas.microsoft.com/office/drawing/2014/main" id="{CC32335F-183D-153C-D055-C788504790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29350" y="1219200"/>
            <a:ext cx="5503862" cy="4648200"/>
          </a:xfrm>
        </p:spPr>
      </p:pic>
    </p:spTree>
    <p:extLst>
      <p:ext uri="{BB962C8B-B14F-4D97-AF65-F5344CB8AC3E}">
        <p14:creationId xmlns:p14="http://schemas.microsoft.com/office/powerpoint/2010/main" val="322414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8012" y="533400"/>
            <a:ext cx="9144001" cy="1371600"/>
          </a:xfrm>
        </p:spPr>
        <p:txBody>
          <a:bodyPr/>
          <a:lstStyle/>
          <a:p>
            <a:r>
              <a:rPr lang="en-US" b="1" u="sng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41812" y="2057400"/>
            <a:ext cx="4419599" cy="4114800"/>
          </a:xfrm>
        </p:spPr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Amazon's reputation for offering highly reliable product recommendations online has earned the company much praise.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Artificial intelligence algorithms and machine learning are used to enhance the shopping experience and boost revenue.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When a consumer visits Amazon, they will be presented with a list of suggested items based on Amazon's sophisticated analysis and prediction of the user's buying interests </a:t>
            </a:r>
            <a:endParaRPr lang="en-US" dirty="0"/>
          </a:p>
        </p:txBody>
      </p:sp>
      <p:pic>
        <p:nvPicPr>
          <p:cNvPr id="8" name="Content Placeholder 7" descr="A picture containing text, outdoor object, hydrozoan">
            <a:extLst>
              <a:ext uri="{FF2B5EF4-FFF2-40B4-BE49-F238E27FC236}">
                <a16:creationId xmlns:a16="http://schemas.microsoft.com/office/drawing/2014/main" id="{DA3D134F-5869-813B-1781-667E525275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988" y="14868"/>
            <a:ext cx="12192272" cy="6858000"/>
          </a:xfrm>
          <a:effectLst>
            <a:reflection stA="4000"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383291" y="1371600"/>
            <a:ext cx="4267199" cy="838200"/>
          </a:xfrm>
        </p:spPr>
        <p:txBody>
          <a:bodyPr anchor="b">
            <a:normAutofit/>
          </a:bodyPr>
          <a:lstStyle/>
          <a:p>
            <a:r>
              <a:rPr lang="en-US" b="1" u="sng" dirty="0"/>
              <a:t>Agenda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1307092" y="2514600"/>
            <a:ext cx="4419599" cy="411480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</a:rPr>
              <a:t>Amazon needs dependable product recommendations for their consumers.</a:t>
            </a:r>
          </a:p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</a:rPr>
              <a:t>Amazon would like to boost their profits from their products. </a:t>
            </a:r>
          </a:p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</a:rPr>
              <a:t>Amazon wants their reviews, prices, and ratings to be analyzed.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68EC46-7001-C8EE-6178-5C9E854345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2427" r="15877" b="-2"/>
          <a:stretch/>
        </p:blipFill>
        <p:spPr>
          <a:xfrm>
            <a:off x="6229182" y="838198"/>
            <a:ext cx="5123029" cy="5334001"/>
          </a:xfrm>
          <a:noFill/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446212" y="838200"/>
            <a:ext cx="9144001" cy="1371600"/>
          </a:xfrm>
        </p:spPr>
        <p:txBody>
          <a:bodyPr/>
          <a:lstStyle/>
          <a:p>
            <a:r>
              <a:rPr lang="en-US" b="1" u="sng" dirty="0"/>
              <a:t>Amazon’s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B2EDF-5414-F837-49C4-62FD9EAD6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6212" y="2438400"/>
            <a:ext cx="9134391" cy="4114801"/>
          </a:xfrm>
        </p:spPr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Jeff Bezos founded Amazon in 1994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 the 25 years since its founding, Amazon has become the dominant eCommerce platform, with 2019 expected to bring in a net profit of up to $ 280.5 billion.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Amazon's worldwide success may be attributed in large part to the company's unique business strategy and well-considered management, but also to the platform's ongoing iteration and the introduction of fresh ideas.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1" y="1061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b="1" u="sng" dirty="0">
                <a:effectLst/>
              </a:rPr>
              <a:t>Category of Popular Manufacturers</a:t>
            </a:r>
            <a:endParaRPr lang="en-US" b="1" u="sng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188B2ED-6EAE-913C-5289-9793B94D6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1" y="2590800"/>
            <a:ext cx="4419599" cy="4114800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The oxford diecast manufacturer is the most popular manufacturer. </a:t>
            </a:r>
          </a:p>
          <a:p>
            <a:r>
              <a:rPr lang="en-US" dirty="0" err="1">
                <a:effectLst/>
              </a:rPr>
              <a:t>Gorgi</a:t>
            </a:r>
            <a:r>
              <a:rPr lang="en-US" dirty="0">
                <a:effectLst/>
              </a:rPr>
              <a:t>, Hasbro, and Mattel are the least popular manufacturers.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0958E4A9-DCCD-0C55-6B17-DB703FE853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29183" y="1752600"/>
            <a:ext cx="5426524" cy="41147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0748" y="1219200"/>
            <a:ext cx="9144001" cy="1371600"/>
          </a:xfrm>
        </p:spPr>
        <p:txBody>
          <a:bodyPr>
            <a:normAutofit/>
          </a:bodyPr>
          <a:lstStyle/>
          <a:p>
            <a:r>
              <a:rPr lang="en-US" b="1" u="sng" dirty="0">
                <a:effectLst/>
                <a:ea typeface="Calibri" panose="020F0502020204030204" pitchFamily="34" charset="0"/>
              </a:rPr>
              <a:t>Main Categories</a:t>
            </a:r>
            <a:endParaRPr lang="en-US" b="1" u="sng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BB3FCF-BDAD-2723-FC9D-73A033E68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6814" y="3048001"/>
            <a:ext cx="4419600" cy="4114800"/>
          </a:xfrm>
        </p:spPr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characters and brands had the highest number of products.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party supplies, electronic toys, arts &amp; crafts, sports toys &amp; outdoor, cooking &amp; dinning, and games had the least number of products.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9F6F480F-E8E0-F1E9-BF40-9023F105508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b="583"/>
          <a:stretch/>
        </p:blipFill>
        <p:spPr bwMode="auto">
          <a:xfrm>
            <a:off x="1611421" y="1905000"/>
            <a:ext cx="4206657" cy="4114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2209800"/>
            <a:ext cx="9144001" cy="1371600"/>
          </a:xfrm>
        </p:spPr>
        <p:txBody>
          <a:bodyPr>
            <a:normAutofit/>
          </a:bodyPr>
          <a:lstStyle/>
          <a:p>
            <a:r>
              <a:rPr lang="en-US" b="1" u="sng" dirty="0">
                <a:effectLst/>
                <a:ea typeface="Calibri" panose="020F0502020204030204" pitchFamily="34" charset="0"/>
              </a:rPr>
              <a:t>Data Price Distribution</a:t>
            </a:r>
            <a:endParaRPr lang="en-US" b="1" u="sng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9A1773B-7652-5CF2-42F6-7BAAA88A1A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5212" y="3657600"/>
            <a:ext cx="4419599" cy="41148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data price distribution plot is right skewed and there are outliers within the plot.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9" name="Content Placeholder 8" descr="Chart, histogram&#10;&#10;Description automatically generated">
            <a:extLst>
              <a:ext uri="{FF2B5EF4-FFF2-40B4-BE49-F238E27FC236}">
                <a16:creationId xmlns:a16="http://schemas.microsoft.com/office/drawing/2014/main" id="{8EF46AC1-DE40-E974-B75A-6F6B5BBB01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899"/>
          <a:stretch/>
        </p:blipFill>
        <p:spPr bwMode="auto">
          <a:xfrm>
            <a:off x="6229350" y="2065098"/>
            <a:ext cx="4419600" cy="379460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81425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5412" y="1828800"/>
            <a:ext cx="9144001" cy="1371600"/>
          </a:xfrm>
        </p:spPr>
        <p:txBody>
          <a:bodyPr>
            <a:normAutofit/>
          </a:bodyPr>
          <a:lstStyle/>
          <a:p>
            <a:r>
              <a:rPr lang="en-US" b="1" u="sng" dirty="0">
                <a:effectLst/>
                <a:ea typeface="Calibri" panose="020F0502020204030204" pitchFamily="34" charset="0"/>
              </a:rPr>
              <a:t>Price Distribution</a:t>
            </a:r>
            <a:endParaRPr lang="en-US" b="1" u="sng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FDBDDA-66C3-CCE4-9D1F-38BCDB36D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8942" y="3429000"/>
            <a:ext cx="4419600" cy="4114800"/>
          </a:xfrm>
        </p:spPr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boxplot was created to check for outliers within the products’ price. 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There are 5.95 outliers in quartile 1, 10.37 outliers in quartile 2, and 20.12 outliers in quartile 3.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Content Placeholder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BE346F2C-6D60-0A38-59F0-36B28308333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04950" y="1939499"/>
            <a:ext cx="4419600" cy="404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1EB15-DD74-7978-F80B-8AB814830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949" y="1828800"/>
            <a:ext cx="9144001" cy="1371600"/>
          </a:xfrm>
        </p:spPr>
        <p:txBody>
          <a:bodyPr>
            <a:normAutofit/>
          </a:bodyPr>
          <a:lstStyle/>
          <a:p>
            <a:r>
              <a:rPr lang="en-US" b="1" u="sng" dirty="0">
                <a:effectLst/>
                <a:ea typeface="Calibri" panose="020F0502020204030204" pitchFamily="34" charset="0"/>
              </a:rPr>
              <a:t>Outlier Distribution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73169-31E7-0D60-8F0E-261D365CFD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716" y="3362131"/>
            <a:ext cx="4419599" cy="4114800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outlier distribution pie chart displays 93.5% of normal outlier price, and 6.55% outliers within the outlier price.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Content Placeholder 4" descr="Chart, pie chart&#10;&#10;Description automatically generated">
            <a:extLst>
              <a:ext uri="{FF2B5EF4-FFF2-40B4-BE49-F238E27FC236}">
                <a16:creationId xmlns:a16="http://schemas.microsoft.com/office/drawing/2014/main" id="{133C64E2-882E-DB73-455A-918ED33E7CE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29350" y="1600200"/>
            <a:ext cx="4741862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80</TotalTime>
  <Words>499</Words>
  <Application>Microsoft Office PowerPoint</Application>
  <PresentationFormat>Custom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Corbel</vt:lpstr>
      <vt:lpstr>Times New Roman</vt:lpstr>
      <vt:lpstr>Digital Blue Tunnel 16x9</vt:lpstr>
      <vt:lpstr>Amazon Products</vt:lpstr>
      <vt:lpstr>Introduction</vt:lpstr>
      <vt:lpstr>Agenda</vt:lpstr>
      <vt:lpstr>Amazon’s History</vt:lpstr>
      <vt:lpstr>Category of Popular Manufacturers</vt:lpstr>
      <vt:lpstr>Main Categories</vt:lpstr>
      <vt:lpstr>Data Price Distribution</vt:lpstr>
      <vt:lpstr>Price Distribution</vt:lpstr>
      <vt:lpstr>Outlier Distribution</vt:lpstr>
      <vt:lpstr>Popular Products Rating Distribution</vt:lpstr>
      <vt:lpstr>Product Reviews Distribution</vt:lpstr>
      <vt:lpstr>Reviews Vs. Products Available in Stock</vt:lpstr>
      <vt:lpstr>Products Available in Stock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Products</dc:title>
  <dc:creator>lachandra ash</dc:creator>
  <cp:lastModifiedBy>lachandra ash</cp:lastModifiedBy>
  <cp:revision>4</cp:revision>
  <dcterms:created xsi:type="dcterms:W3CDTF">2022-11-25T07:38:28Z</dcterms:created>
  <dcterms:modified xsi:type="dcterms:W3CDTF">2022-11-27T00:16:07Z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